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5"/>
  </p:notesMasterIdLst>
  <p:sldIdLst>
    <p:sldId id="264" r:id="rId2"/>
    <p:sldId id="277" r:id="rId3"/>
    <p:sldId id="278" r:id="rId4"/>
    <p:sldId id="266" r:id="rId5"/>
    <p:sldId id="280" r:id="rId6"/>
    <p:sldId id="281" r:id="rId7"/>
    <p:sldId id="265" r:id="rId8"/>
    <p:sldId id="268" r:id="rId9"/>
    <p:sldId id="269" r:id="rId10"/>
    <p:sldId id="282" r:id="rId11"/>
    <p:sldId id="270" r:id="rId12"/>
    <p:sldId id="271" r:id="rId13"/>
    <p:sldId id="272" r:id="rId14"/>
    <p:sldId id="275" r:id="rId15"/>
    <p:sldId id="273" r:id="rId16"/>
    <p:sldId id="276" r:id="rId17"/>
    <p:sldId id="274" r:id="rId18"/>
    <p:sldId id="283" r:id="rId19"/>
    <p:sldId id="287" r:id="rId20"/>
    <p:sldId id="285" r:id="rId21"/>
    <p:sldId id="284" r:id="rId22"/>
    <p:sldId id="288" r:id="rId23"/>
    <p:sldId id="263" r:id="rId2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ACEE3"/>
    <a:srgbClr val="1B5C93"/>
    <a:srgbClr val="003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82"/>
    <p:restoredTop sz="50089"/>
  </p:normalViewPr>
  <p:slideViewPr>
    <p:cSldViewPr snapToGrid="0" snapToObjects="1" showGuides="1">
      <p:cViewPr>
        <p:scale>
          <a:sx n="96" d="100"/>
          <a:sy n="96" d="100"/>
        </p:scale>
        <p:origin x="816" y="-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FEE63-A9AC-6641-8511-BB7A131C9DD5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57E06-6D32-F440-8120-F9ADDEB2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Tisztelt Elnök Úr, Tisztelt</a:t>
            </a:r>
            <a:r>
              <a:rPr lang="hu-HU" baseline="0" dirty="0" smtClean="0"/>
              <a:t> Hallgatóság! Prezentációm a Magyar Elektronikus Könyvtár láthatatlan oldalát mutatja be, azaz a MEK-et hallgatva.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81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Hogyan navigál</a:t>
            </a:r>
            <a:r>
              <a:rPr lang="hu-HU" baseline="0" dirty="0" smtClean="0"/>
              <a:t> az, aki látni nem, csak hallgatni tudja a weboldalt?</a:t>
            </a:r>
          </a:p>
          <a:p>
            <a:r>
              <a:rPr lang="hu-HU" baseline="0" dirty="0" smtClean="0"/>
              <a:t>Vak felhasználók számára ez a gyors rápillantás nem létezik. Számukra a képernyőolvasó szoftver szedi ki a honlapból ezeket az információkat </a:t>
            </a:r>
            <a:r>
              <a:rPr lang="mr-IN" baseline="0" dirty="0" smtClean="0"/>
              <a:t>–</a:t>
            </a:r>
            <a:r>
              <a:rPr lang="hu-HU" baseline="0" dirty="0" smtClean="0"/>
              <a:t> hogyha ki tudja szedni! Ehhez ugyanis az szükséges, hogy a honlap a HTML szabványnak és webes akadálymentességi irányelveknek megfelelően legyen kódolva.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5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 ennek megfelelően</a:t>
            </a:r>
            <a:r>
              <a:rPr lang="hu-HU" baseline="0" dirty="0" smtClean="0"/>
              <a:t> lett kódolva az oldal, akkor a vak felhasználó a képernyőolvasó segítségével megtalálja a honlap főbb részeit, amelyeket jellegzetes helyeknek is nevezhetünk, s akár egy külön ablakban ki is tudja </a:t>
            </a:r>
            <a:r>
              <a:rPr lang="hu-HU" baseline="0" dirty="0" err="1" smtClean="0"/>
              <a:t>listázni</a:t>
            </a:r>
            <a:r>
              <a:rPr lang="hu-HU" baseline="0" dirty="0" smtClean="0"/>
              <a:t> őket.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85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Hasonlóképpen</a:t>
            </a:r>
            <a:r>
              <a:rPr lang="hu-HU" baseline="0" dirty="0" smtClean="0"/>
              <a:t> végig tud gyalogolni a címsorokon, melyeket szintén ki tud </a:t>
            </a:r>
            <a:r>
              <a:rPr lang="hu-HU" baseline="0" dirty="0" err="1" smtClean="0"/>
              <a:t>listázni</a:t>
            </a:r>
            <a:r>
              <a:rPr lang="hu-HU" baseline="0" dirty="0" smtClean="0"/>
              <a:t> egy külön ablakban is.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97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Most nézzük</a:t>
            </a:r>
            <a:r>
              <a:rPr lang="hu-HU" baseline="0" dirty="0" smtClean="0"/>
              <a:t> és hallgassuk meg, amint egy vak felhasználó végiglépdel a VMEK </a:t>
            </a:r>
            <a:r>
              <a:rPr lang="hu-HU" baseline="0" dirty="0" err="1" smtClean="0"/>
              <a:t>főoldalának</a:t>
            </a:r>
            <a:r>
              <a:rPr lang="hu-HU" baseline="0" dirty="0" smtClean="0"/>
              <a:t> címsorain!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33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Most pedig</a:t>
            </a:r>
            <a:r>
              <a:rPr lang="hu-HU" baseline="0" dirty="0" smtClean="0"/>
              <a:t> azt fogjuk látni, hallani, amint egy vak felhasználó a VMEK főbb tartalmi elemeit jeleníti meg külön ablakban. Látni fogjuk, hogy a képernyőolvasó szoftver ki tudja gyűjteni külön a linkeket, címsorokat, jellegzetes helyeket, s még több más tartalmi elemet is.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Fontos, hogy űrlapokat is jól tudjon használni a vak felhasználó egy weboldalon. Amikor egy képernyőolvasó</a:t>
            </a:r>
            <a:r>
              <a:rPr lang="hu-HU" baseline="0" dirty="0" smtClean="0"/>
              <a:t> program űrlappal találkozik, átkapcsol úgynevezett „űrlap üzemmódba”. Ebben az üzemmódban nem látja a honlap többi részét, csak az </a:t>
            </a:r>
            <a:r>
              <a:rPr lang="hu-HU" baseline="0" dirty="0" err="1" smtClean="0"/>
              <a:t>űrlapmezőket</a:t>
            </a:r>
            <a:r>
              <a:rPr lang="hu-HU" baseline="0" dirty="0" smtClean="0"/>
              <a:t>, amelyeknek címkéit is csak akkor tudja felolvasni, ha a HTML-kódban maga az űrlapmező és annak a címkéje megfelelőképpen össze van kötve. A következő példában egy vak felhasználó a VMEK keresőűrlapján navigál, s hangoskönyveket keres.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43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Most nézzünk egy összetett példát! Egy vak felhasználó</a:t>
            </a:r>
            <a:r>
              <a:rPr lang="hu-HU" baseline="0" dirty="0" smtClean="0"/>
              <a:t> </a:t>
            </a:r>
            <a:r>
              <a:rPr lang="mr-IN" baseline="0" dirty="0" smtClean="0"/>
              <a:t>–</a:t>
            </a:r>
            <a:r>
              <a:rPr lang="hu-HU" baseline="0" dirty="0" smtClean="0"/>
              <a:t> aki már többször használta ezt a weboldalt </a:t>
            </a:r>
            <a:r>
              <a:rPr lang="mr-IN" baseline="0" dirty="0" smtClean="0"/>
              <a:t>–</a:t>
            </a:r>
            <a:r>
              <a:rPr lang="hu-HU" baseline="0" dirty="0" smtClean="0"/>
              <a:t> </a:t>
            </a:r>
            <a:r>
              <a:rPr lang="hu-HU" dirty="0" smtClean="0"/>
              <a:t>elindul a VMEK </a:t>
            </a:r>
            <a:r>
              <a:rPr lang="hu-HU" dirty="0" err="1" smtClean="0"/>
              <a:t>főoldaláról</a:t>
            </a:r>
            <a:r>
              <a:rPr lang="hu-HU" dirty="0" smtClean="0"/>
              <a:t>, s az összetett keresés űrlap segítségével</a:t>
            </a:r>
            <a:r>
              <a:rPr lang="hu-HU" baseline="0" dirty="0" smtClean="0"/>
              <a:t> megkeresi a „</a:t>
            </a:r>
            <a:r>
              <a:rPr lang="hu-HU" baseline="0" dirty="0" err="1" smtClean="0"/>
              <a:t>Lúdas</a:t>
            </a:r>
            <a:r>
              <a:rPr lang="hu-HU" baseline="0" dirty="0" smtClean="0"/>
              <a:t> Matyi” hangoskönyv változatát. Onnan fogjuk látni, hogy már ismeri a felületet, hogy nem fog minden egyes linket végighallgatni, mert már tudja, hogy körülbelül hányszor kell a </a:t>
            </a:r>
            <a:r>
              <a:rPr lang="hu-HU" baseline="0" dirty="0" err="1" smtClean="0"/>
              <a:t>tab</a:t>
            </a:r>
            <a:r>
              <a:rPr lang="hu-HU" baseline="0" dirty="0" smtClean="0"/>
              <a:t> billentyűt leütnie, hogy a kívánt tartalomhoz eljusson.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68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Egy vak felhasználó navigálását számos tényező befolyásolja. </a:t>
            </a:r>
          </a:p>
          <a:p>
            <a:r>
              <a:rPr lang="hu-HU" dirty="0" smtClean="0"/>
              <a:t>Befolyásolja</a:t>
            </a:r>
            <a:r>
              <a:rPr lang="hu-HU" baseline="0" dirty="0" smtClean="0"/>
              <a:t> egyrészt az, hogy mennyire ismeri a képernyőolvasó funkcióit, mennyire ismeri azokat a billentyűparancsokat, amelyekkel gyorsan tud navigálni a honlap különböző tartalmi elemei között. </a:t>
            </a:r>
          </a:p>
          <a:p>
            <a:r>
              <a:rPr lang="hu-HU" baseline="0" dirty="0" smtClean="0"/>
              <a:t>Mennyire ismeri a honlap szerkezetét? Először jár-e a honlapon, fel kell még térképeznie, mi hol van, vagy már pontosan tudja, hogy mondjuk hatszor kell a </a:t>
            </a:r>
            <a:r>
              <a:rPr lang="hu-HU" baseline="0" dirty="0" err="1" smtClean="0"/>
              <a:t>tab</a:t>
            </a:r>
            <a:r>
              <a:rPr lang="hu-HU" baseline="0" dirty="0" smtClean="0"/>
              <a:t> billentyűt leütnie ahhoz, hogy a kívánt menüponthoz eljusson. </a:t>
            </a:r>
          </a:p>
          <a:p>
            <a:r>
              <a:rPr lang="hu-HU" baseline="0" dirty="0" smtClean="0"/>
              <a:t>Milyen a honlap struktúrája? Könnyen átlátható-e képernyőolvasó programokkal? Ugyanaz-e a struktúrája az </a:t>
            </a:r>
            <a:r>
              <a:rPr lang="hu-HU" baseline="0" dirty="0" err="1" smtClean="0"/>
              <a:t>aloldalaknak</a:t>
            </a:r>
            <a:r>
              <a:rPr lang="hu-HU" baseline="0" dirty="0" smtClean="0"/>
              <a:t> is, mint a </a:t>
            </a:r>
            <a:r>
              <a:rPr lang="hu-HU" baseline="0" dirty="0" err="1" smtClean="0"/>
              <a:t>főoldalnak</a:t>
            </a:r>
            <a:r>
              <a:rPr lang="hu-HU" baseline="0" dirty="0" smtClean="0"/>
              <a:t>? Ez úgyszintén segíti a navigációt </a:t>
            </a:r>
            <a:r>
              <a:rPr lang="mr-IN" baseline="0" dirty="0" smtClean="0"/>
              <a:t>–</a:t>
            </a:r>
            <a:r>
              <a:rPr lang="hu-HU" baseline="0" dirty="0" smtClean="0"/>
              <a:t> egyébként az ép látó embereknél is. Ezért is jó az ELTE-nek az a törekvése, hogy a karok, intézetek weboldalai vegyék át azt a struktúrát, amelyet az ELTE központi oldala képvisel. </a:t>
            </a:r>
          </a:p>
          <a:p>
            <a:r>
              <a:rPr lang="hu-HU" baseline="0" dirty="0" smtClean="0"/>
              <a:t>Vannak-e a honlapon címsorok, jelzőpontok? Ezek rendkívül fontos tájékozódási pontok: nemzetközi felmérés szerint a vakok 90%-a a címsorok, jelzőpontok alapján navigál egy weboldalon. </a:t>
            </a:r>
          </a:p>
          <a:p>
            <a:r>
              <a:rPr lang="hu-HU" baseline="0" dirty="0" smtClean="0"/>
              <a:t>Érthető-e a linkek szövegezése? Láthattuk, hogy a linkeket akár külön ki is tudják gyűjteni a képernyőolvasó programok. Azonban ha a vak felhasználó ötször egymás után azt hallja, hogy „</a:t>
            </a:r>
            <a:r>
              <a:rPr lang="hu-HU" baseline="0" dirty="0" err="1" smtClean="0"/>
              <a:t>kattints</a:t>
            </a:r>
            <a:r>
              <a:rPr lang="hu-HU" baseline="0" dirty="0" smtClean="0"/>
              <a:t> ide”, az nem informatív. </a:t>
            </a:r>
          </a:p>
          <a:p>
            <a:r>
              <a:rPr lang="hu-HU" dirty="0" smtClean="0"/>
              <a:t>És még számos apróságot</a:t>
            </a:r>
            <a:r>
              <a:rPr lang="hu-HU" baseline="0" dirty="0" smtClean="0"/>
              <a:t> lehetne sorolni. 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14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</a:t>
            </a:r>
            <a:r>
              <a:rPr lang="hu-HU" baseline="0" dirty="0" smtClean="0"/>
              <a:t> új VMEK kialakításának tapasztalatairól eddig két közleményemben írtam. Az egyik a Tudományos és Műszaki Tájékoztatás című folyóiratban jelent meg 2016-ban, a másik pedig a The </a:t>
            </a:r>
            <a:r>
              <a:rPr lang="hu-HU" baseline="0" dirty="0" err="1" smtClean="0"/>
              <a:t>Electronic</a:t>
            </a:r>
            <a:r>
              <a:rPr lang="hu-HU" baseline="0" dirty="0" smtClean="0"/>
              <a:t> </a:t>
            </a:r>
            <a:r>
              <a:rPr lang="hu-HU" baseline="0" dirty="0" err="1" smtClean="0"/>
              <a:t>Library</a:t>
            </a:r>
            <a:r>
              <a:rPr lang="hu-HU" baseline="0" dirty="0" smtClean="0"/>
              <a:t> folyóiratban fog megjelenni hamarosan; 11 napja kaptam meg az elfogadó nyilatkozatot. Természetesen a készülő kiadványban is fogok írni egy olyan aspektusáról, amelyről ebben a két közleményben nem tettem említést.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60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Köszönöm a megtisztelő figyelmet!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könyvtáraknak, könyvtárosoknak jelentős szerepük van a kulturális örökség megőrzésében,</a:t>
            </a:r>
            <a:r>
              <a:rPr lang="hu-HU" baseline="0" dirty="0" smtClean="0"/>
              <a:t> melybe ma már a dokumentumok digitalizálása, különböző formátumokba konvertálása is beleértendő. </a:t>
            </a:r>
          </a:p>
          <a:p>
            <a:r>
              <a:rPr lang="hu-HU" baseline="0" dirty="0" smtClean="0"/>
              <a:t>Az elektronikus könyvtáraknak </a:t>
            </a:r>
            <a:r>
              <a:rPr lang="mr-IN" baseline="0" dirty="0" smtClean="0"/>
              <a:t>–</a:t>
            </a:r>
            <a:r>
              <a:rPr lang="hu-HU" baseline="0" dirty="0" smtClean="0"/>
              <a:t> melyek ezen dokumentumok fontos őrzői </a:t>
            </a:r>
            <a:r>
              <a:rPr lang="mr-IN" baseline="0" dirty="0" smtClean="0"/>
              <a:t>–</a:t>
            </a:r>
            <a:r>
              <a:rPr lang="hu-HU" baseline="0" dirty="0" smtClean="0"/>
              <a:t> hatalmas előnye, hogy bármekkora távolságból elérhetők, és fogyatékkal élők számára is hozzáférhetővé tudják tenni a tartalmukat, mely a kulturális örökség megőrzése mellett ugyanolyan fontos. Barátné Hajdú Ágnes tegnapi előadásában hallhattuk, hogy az IFLA is aktívan foglalkozik ezzel a problémakörrel; ez örömmel tölt el.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8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</a:t>
            </a:r>
            <a:r>
              <a:rPr lang="hu-HU" baseline="0" dirty="0" smtClean="0"/>
              <a:t> Magyar Elektronikus Könyvtár 1994-es indulásától fogva úttörő és példamutató szerepet játszott a nemzeti kulturális örökség digitalizálásában, terjesztésében. Akadálymentes weboldal kialakításával pedig elsők között foglalkozott a hazai könyvtári szférában. Fogyatékkal élők számára </a:t>
            </a:r>
            <a:r>
              <a:rPr lang="mr-IN" baseline="0" dirty="0" smtClean="0"/>
              <a:t>–</a:t>
            </a:r>
            <a:r>
              <a:rPr lang="hu-HU" baseline="0" dirty="0" smtClean="0"/>
              <a:t> különösen vakok számára </a:t>
            </a:r>
            <a:r>
              <a:rPr lang="mr-IN" baseline="0" dirty="0" smtClean="0"/>
              <a:t>–</a:t>
            </a:r>
            <a:r>
              <a:rPr lang="hu-HU" baseline="0" dirty="0" smtClean="0"/>
              <a:t> ez hatalmas áttörést jelentett az információkhoz való hozzájutáshoz, hiszen ők a hagyományos nyomtatott könyveket nem tudják olvasni, a megfelelőképpen digitalizált állományokat viszont </a:t>
            </a:r>
            <a:r>
              <a:rPr lang="mr-IN" baseline="0" dirty="0" smtClean="0"/>
              <a:t>–</a:t>
            </a:r>
            <a:r>
              <a:rPr lang="hu-HU" baseline="0" dirty="0" smtClean="0"/>
              <a:t> képernyőolvasó szoftver segítségével </a:t>
            </a:r>
            <a:r>
              <a:rPr lang="mr-IN" baseline="0" dirty="0" smtClean="0"/>
              <a:t>–</a:t>
            </a:r>
            <a:r>
              <a:rPr lang="hu-HU" baseline="0" dirty="0" smtClean="0"/>
              <a:t> meg tudják hallgatni.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4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Magyar Elektronikus</a:t>
            </a:r>
            <a:r>
              <a:rPr lang="hu-HU" baseline="0" dirty="0" smtClean="0"/>
              <a:t> Könyvtár első weboldala 1995-ben készült el, mely vakok számára is egy jól használható felületnek bizonyult.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1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Ezt váltotta</a:t>
            </a:r>
            <a:r>
              <a:rPr lang="hu-HU" baseline="0" dirty="0" smtClean="0"/>
              <a:t> fel később, 2003-ban az a felület, mely a mai központi oldalnak is az alapját képezte, s számos új funkcióval, </a:t>
            </a:r>
            <a:r>
              <a:rPr lang="hu-HU" baseline="0" dirty="0" err="1" smtClean="0"/>
              <a:t>aloldallal</a:t>
            </a:r>
            <a:r>
              <a:rPr lang="hu-HU" baseline="0" dirty="0" smtClean="0"/>
              <a:t> bővült az előző változathoz képest. Ezt annakidején egy külső cég készítette.</a:t>
            </a:r>
          </a:p>
          <a:p>
            <a:r>
              <a:rPr lang="hu-HU" baseline="0" dirty="0" smtClean="0"/>
              <a:t>Azonban kiderült, hogy a weboldal sajnos olyan kódolással készült, amely a képernyőolvasóval való navigálást nem teszi lehetővé. Vak felhasználók jelezték is, hogy nem tudják elérni a tartalmat. A külső cég viszont időközben megszűnt, így nem lehetett további kéréseket továbbítani feléjük, arra pedig nem volt erőforrás, hogy a teljes felületet, annak minden funkciójával és </a:t>
            </a:r>
            <a:r>
              <a:rPr lang="hu-HU" baseline="0" dirty="0" err="1" smtClean="0"/>
              <a:t>aloldalával</a:t>
            </a:r>
            <a:r>
              <a:rPr lang="hu-HU" baseline="0" dirty="0" smtClean="0"/>
              <a:t> együtt akadálymentessé tegyék.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97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Éppen ezért a</a:t>
            </a:r>
            <a:r>
              <a:rPr lang="hu-HU" baseline="0" dirty="0" smtClean="0"/>
              <a:t> MEK Egyesület pályázatot adott be egy különálló felület létrehozására, mely a VMEK nevet kapta, ahol a V a vakokra utal. Ennek fejlesztésébe vak felhasználókat is bevontak. A fólián ennek a honlapnak a 2004-ben létrejött változatát láthatják.</a:t>
            </a:r>
          </a:p>
          <a:p>
            <a:r>
              <a:rPr lang="hu-HU" baseline="0" dirty="0" smtClean="0"/>
              <a:t>Ennek a felületnek a felújítására nyert ismét pályázatot a MEK Egyesület 10 évvel később, 2014-ben, s jómagam a MEK Egyesület tagjaként, önkénteseként ezen a ponton kapcsolódtam be a munkálatokba. Az én feladatom volt az, hogy a honlap a legújabb HTML-szabványoknak és webes akadálymentességi irányelveknek megfelelően készüljön el. Sérült felhasználókkal is felvettem a kapcsolatot, akik tesztelték a készülő oldalt.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87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Vakok számára képernyőolvasó szoftverek és </a:t>
            </a:r>
            <a:r>
              <a:rPr lang="hu-HU" baseline="0" dirty="0" smtClean="0"/>
              <a:t>Braille-kijelzős eszközök tudnak segítséget nyújtani a számítógépek használatában. Ez utóbbiakat azonban csak alig 10%-</a:t>
            </a:r>
            <a:r>
              <a:rPr lang="hu-HU" baseline="0" dirty="0" err="1" smtClean="0"/>
              <a:t>uk</a:t>
            </a:r>
            <a:r>
              <a:rPr lang="hu-HU" baseline="0" dirty="0" smtClean="0"/>
              <a:t> tudja használni, mert a vakok döntő többsége későbbi életkorban, felnőttként, sokan idős korukban veszítik el látásukat, ezt a fajta olvasási módot pedig nehéz elsajátítani. A képernyőolvasó szoftverek használatát viszont relatíve könnyű, ezért ezek a leginkább elterjedtek. </a:t>
            </a:r>
          </a:p>
          <a:p>
            <a:r>
              <a:rPr lang="hu-HU" baseline="0" dirty="0" smtClean="0"/>
              <a:t>Windows operációs rendszer alatt jellemzően a JAWS vagy az NVDA képernyőolvasó szoftverrel lehet találkozni. Ez utóbbi ingyenes, melynek használatával könyvtáros hallgatóinkat is megismertetem. A Macintosh operációs rendszer pedig beépítve tartalmazza a </a:t>
            </a:r>
            <a:r>
              <a:rPr lang="hu-HU" baseline="0" dirty="0" err="1" smtClean="0"/>
              <a:t>VoiceOver</a:t>
            </a:r>
            <a:r>
              <a:rPr lang="hu-HU" baseline="0" dirty="0" smtClean="0"/>
              <a:t> nevű képernyőolvasó szoftvert </a:t>
            </a:r>
            <a:r>
              <a:rPr lang="mr-IN" baseline="0" dirty="0" smtClean="0"/>
              <a:t>–</a:t>
            </a:r>
            <a:r>
              <a:rPr lang="hu-HU" baseline="0" dirty="0" smtClean="0"/>
              <a:t> ennek hangját fogjuk hamarosan hallani.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0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Hogyan navigál egy</a:t>
            </a:r>
            <a:r>
              <a:rPr lang="hu-HU" baseline="0" dirty="0" smtClean="0"/>
              <a:t> ép felhasználó a weboldalakon? </a:t>
            </a:r>
          </a:p>
          <a:p>
            <a:r>
              <a:rPr lang="hu-HU" baseline="0" dirty="0" smtClean="0"/>
              <a:t>Amikor egy ép látó ember ránéz egy weboldalra, pillanatok alatt átlátja annak fő részeit: hol van a fejléc, hol van a menü, hol van a keresőmező valamint a fő tartalmi rész.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89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Hasonlóképpen egy szempillantás alatt megtalálja a honlap címsorait, melyek szintén fontos tájékozódási pontját adják egy weboldalnak.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2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384550" y="0"/>
            <a:ext cx="5759450" cy="5143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0000">
                <a:srgbClr val="1B5C93">
                  <a:alpha val="91765"/>
                </a:srgbClr>
              </a:gs>
              <a:gs pos="18000">
                <a:schemeClr val="tx2">
                  <a:alpha val="75000"/>
                  <a:lumMod val="100000"/>
                </a:schemeClr>
              </a:gs>
              <a:gs pos="54000">
                <a:srgbClr val="00386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79838" y="303213"/>
            <a:ext cx="4968875" cy="1963725"/>
          </a:xfrm>
        </p:spPr>
        <p:txBody>
          <a:bodyPr anchor="b" anchorCtr="0"/>
          <a:lstStyle>
            <a:lvl1pPr algn="l">
              <a:defRPr sz="3400" b="0" i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címsor</a:t>
            </a:r>
            <a:r>
              <a:rPr lang="en-US" dirty="0" smtClean="0"/>
              <a:t> a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címsorának</a:t>
            </a:r>
            <a:r>
              <a:rPr lang="en-US" dirty="0" smtClean="0"/>
              <a:t> </a:t>
            </a:r>
            <a:r>
              <a:rPr lang="en-US" dirty="0" err="1" smtClean="0"/>
              <a:t>helye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9837" y="3184524"/>
            <a:ext cx="4968875" cy="638081"/>
          </a:xfrm>
        </p:spPr>
        <p:txBody>
          <a:bodyPr/>
          <a:lstStyle>
            <a:lvl1pPr marL="0" indent="0" algn="l">
              <a:buNone/>
              <a:defRPr sz="2100" b="1" i="0" cap="all" spc="1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err="1" smtClean="0"/>
              <a:t>Előadó</a:t>
            </a:r>
            <a:r>
              <a:rPr lang="en-US" dirty="0" smtClean="0"/>
              <a:t> </a:t>
            </a:r>
            <a:r>
              <a:rPr lang="en-US" dirty="0" err="1" smtClean="0"/>
              <a:t>neve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904744" cy="1258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2664110"/>
            <a:ext cx="395630" cy="5029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779838" y="3822605"/>
            <a:ext cx="4968874" cy="657320"/>
          </a:xfrm>
        </p:spPr>
        <p:txBody>
          <a:bodyPr/>
          <a:lstStyle>
            <a:lvl1pPr marL="0" indent="0">
              <a:buNone/>
              <a:defRPr sz="1600" cap="all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Intézmény</a:t>
            </a:r>
            <a:r>
              <a:rPr lang="en-US" dirty="0" smtClean="0"/>
              <a:t> </a:t>
            </a:r>
            <a:r>
              <a:rPr lang="en-US" dirty="0" err="1" smtClean="0"/>
              <a:t>neve</a:t>
            </a:r>
            <a:endParaRPr lang="en-US" dirty="0" smtClean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779838" y="4285851"/>
            <a:ext cx="2128043" cy="239950"/>
          </a:xfrm>
        </p:spPr>
        <p:txBody>
          <a:bodyPr anchor="b"/>
          <a:lstStyle>
            <a:lvl1pPr marL="0" indent="0">
              <a:buNone/>
              <a:defRPr sz="1500" cap="all" spc="100" baseline="0">
                <a:solidFill>
                  <a:srgbClr val="BACEE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2017. November 00.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4" y="4349251"/>
            <a:ext cx="2825496" cy="1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orient="horz" pos="282" userDrawn="1">
          <p15:clr>
            <a:srgbClr val="FBAE40"/>
          </p15:clr>
        </p15:guide>
        <p15:guide id="3" pos="2381" userDrawn="1">
          <p15:clr>
            <a:srgbClr val="FBAE40"/>
          </p15:clr>
        </p15:guide>
        <p15:guide id="4" orient="horz" pos="2006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3512" y="303213"/>
            <a:ext cx="7145199" cy="85685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címsor</a:t>
            </a:r>
            <a:r>
              <a:rPr lang="en-US" dirty="0" smtClean="0"/>
              <a:t> a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címének</a:t>
            </a:r>
            <a:r>
              <a:rPr lang="en-US" dirty="0" smtClean="0"/>
              <a:t> a </a:t>
            </a:r>
            <a:r>
              <a:rPr lang="en-US" dirty="0" err="1" smtClean="0"/>
              <a:t>helye</a:t>
            </a:r>
            <a:r>
              <a:rPr lang="en-US" dirty="0" smtClean="0"/>
              <a:t>, </a:t>
            </a:r>
            <a:r>
              <a:rPr lang="en-US" dirty="0" err="1" smtClean="0"/>
              <a:t>kérjük</a:t>
            </a:r>
            <a:r>
              <a:rPr lang="en-US" dirty="0" smtClean="0"/>
              <a:t>, ide </a:t>
            </a:r>
            <a:r>
              <a:rPr lang="en-US" dirty="0" err="1" smtClean="0"/>
              <a:t>írja</a:t>
            </a:r>
            <a:r>
              <a:rPr lang="en-US" dirty="0" smtClean="0"/>
              <a:t> a </a:t>
            </a:r>
            <a:r>
              <a:rPr lang="en-US" dirty="0" err="1" smtClean="0"/>
              <a:t>címet</a:t>
            </a:r>
            <a:r>
              <a:rPr lang="en-US" dirty="0" smtClean="0"/>
              <a:t>, </a:t>
            </a:r>
            <a:r>
              <a:rPr lang="en-US" dirty="0" err="1" smtClean="0"/>
              <a:t>amely</a:t>
            </a:r>
            <a:r>
              <a:rPr lang="en-US" dirty="0" smtClean="0"/>
              <a:t> </a:t>
            </a:r>
            <a:r>
              <a:rPr lang="en-US" dirty="0" err="1" smtClean="0"/>
              <a:t>kétsoros</a:t>
            </a:r>
            <a:r>
              <a:rPr lang="en-US" dirty="0" smtClean="0"/>
              <a:t> is </a:t>
            </a:r>
            <a:r>
              <a:rPr lang="en-US" dirty="0" err="1" smtClean="0"/>
              <a:t>lehet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988" y="1491925"/>
            <a:ext cx="7705725" cy="298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emlékezetes</a:t>
            </a:r>
            <a:r>
              <a:rPr lang="en-US" dirty="0" smtClean="0"/>
              <a:t>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fő</a:t>
            </a:r>
            <a:r>
              <a:rPr lang="en-US" dirty="0" smtClean="0"/>
              <a:t> </a:t>
            </a:r>
            <a:r>
              <a:rPr lang="en-US" dirty="0" err="1" smtClean="0"/>
              <a:t>jellemzője</a:t>
            </a:r>
            <a:r>
              <a:rPr lang="en-US" dirty="0" smtClean="0"/>
              <a:t> a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kevés</a:t>
            </a:r>
            <a:r>
              <a:rPr lang="en-US" dirty="0" smtClean="0"/>
              <a:t>, de </a:t>
            </a:r>
            <a:r>
              <a:rPr lang="en-US" dirty="0" err="1" smtClean="0"/>
              <a:t>informatív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rövid</a:t>
            </a:r>
            <a:r>
              <a:rPr lang="en-US" dirty="0" smtClean="0"/>
              <a:t>,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strukturált</a:t>
            </a:r>
            <a:r>
              <a:rPr lang="en-US" dirty="0" smtClean="0"/>
              <a:t> </a:t>
            </a:r>
            <a:r>
              <a:rPr lang="en-US" dirty="0" err="1" smtClean="0"/>
              <a:t>szöveg</a:t>
            </a:r>
            <a:r>
              <a:rPr lang="en-US" dirty="0" smtClean="0"/>
              <a:t>. A </a:t>
            </a:r>
            <a:r>
              <a:rPr lang="en-US" dirty="0" err="1" smtClean="0"/>
              <a:t>legkisebb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MTA </a:t>
            </a:r>
            <a:r>
              <a:rPr lang="en-US" dirty="0" err="1" smtClean="0"/>
              <a:t>Székház</a:t>
            </a:r>
            <a:r>
              <a:rPr lang="en-US" dirty="0" smtClean="0"/>
              <a:t> </a:t>
            </a:r>
            <a:r>
              <a:rPr lang="en-US" dirty="0" err="1" smtClean="0"/>
              <a:t>Dísztermének</a:t>
            </a:r>
            <a:r>
              <a:rPr lang="en-US" dirty="0" smtClean="0"/>
              <a:t> </a:t>
            </a:r>
            <a:r>
              <a:rPr lang="en-US" dirty="0" err="1" smtClean="0"/>
              <a:t>utolsó</a:t>
            </a:r>
            <a:r>
              <a:rPr lang="en-US" dirty="0" smtClean="0"/>
              <a:t> </a:t>
            </a:r>
            <a:r>
              <a:rPr lang="en-US" dirty="0" err="1" smtClean="0"/>
              <a:t>sorából</a:t>
            </a:r>
            <a:r>
              <a:rPr lang="en-US" dirty="0" smtClean="0"/>
              <a:t> is </a:t>
            </a:r>
            <a:r>
              <a:rPr lang="en-US" dirty="0" err="1" smtClean="0"/>
              <a:t>még</a:t>
            </a:r>
            <a:r>
              <a:rPr lang="en-US" dirty="0" smtClean="0"/>
              <a:t>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olvasható</a:t>
            </a:r>
            <a:r>
              <a:rPr lang="en-US" dirty="0" smtClean="0"/>
              <a:t> </a:t>
            </a:r>
            <a:r>
              <a:rPr lang="en-US" dirty="0" err="1" smtClean="0"/>
              <a:t>betűméret</a:t>
            </a:r>
            <a:r>
              <a:rPr lang="en-US" dirty="0" smtClean="0"/>
              <a:t>: 18 </a:t>
            </a:r>
            <a:r>
              <a:rPr lang="en-US" dirty="0" err="1" smtClean="0"/>
              <a:t>pont</a:t>
            </a:r>
            <a:r>
              <a:rPr lang="en-US" dirty="0" smtClean="0"/>
              <a:t>. A </a:t>
            </a:r>
            <a:r>
              <a:rPr lang="en-US" dirty="0" err="1" smtClean="0"/>
              <a:t>diára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ikonok</a:t>
            </a:r>
            <a:r>
              <a:rPr lang="en-US" dirty="0" smtClean="0"/>
              <a:t> </a:t>
            </a:r>
            <a:r>
              <a:rPr lang="en-US" dirty="0" err="1" smtClean="0"/>
              <a:t>segítségével</a:t>
            </a:r>
            <a:r>
              <a:rPr lang="en-US" dirty="0" smtClean="0"/>
              <a:t> </a:t>
            </a:r>
            <a:r>
              <a:rPr lang="en-US" dirty="0" err="1" smtClean="0"/>
              <a:t>beszúrhatók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szöveges</a:t>
            </a:r>
            <a:r>
              <a:rPr lang="en-US" dirty="0" smtClean="0"/>
              <a:t> </a:t>
            </a:r>
            <a:r>
              <a:rPr lang="en-US" dirty="0" err="1" smtClean="0"/>
              <a:t>tartalmak</a:t>
            </a:r>
            <a:r>
              <a:rPr lang="en-US" dirty="0" smtClean="0"/>
              <a:t> is: </a:t>
            </a:r>
            <a:r>
              <a:rPr lang="en-US" dirty="0" err="1" smtClean="0"/>
              <a:t>táblázatok</a:t>
            </a:r>
            <a:r>
              <a:rPr lang="en-US" dirty="0" smtClean="0"/>
              <a:t>, </a:t>
            </a:r>
            <a:r>
              <a:rPr lang="en-US" dirty="0" err="1" smtClean="0"/>
              <a:t>grafikonok</a:t>
            </a:r>
            <a:r>
              <a:rPr lang="en-US" dirty="0" smtClean="0"/>
              <a:t>, </a:t>
            </a:r>
            <a:r>
              <a:rPr lang="en-US" dirty="0" err="1" smtClean="0"/>
              <a:t>illusztrációk</a:t>
            </a:r>
            <a:r>
              <a:rPr lang="en-US" dirty="0" smtClean="0"/>
              <a:t>, </a:t>
            </a:r>
            <a:r>
              <a:rPr lang="en-US" dirty="0" err="1" smtClean="0"/>
              <a:t>videók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Csoportba foglalás 7"/>
          <p:cNvGrpSpPr>
            <a:grpSpLocks noChangeAspect="1"/>
          </p:cNvGrpSpPr>
          <p:nvPr userDrawn="1"/>
        </p:nvGrpSpPr>
        <p:grpSpPr>
          <a:xfrm>
            <a:off x="180985" y="114912"/>
            <a:ext cx="1313309" cy="1377014"/>
            <a:chOff x="1014387" y="190499"/>
            <a:chExt cx="4692145" cy="4538133"/>
          </a:xfrm>
        </p:grpSpPr>
        <p:pic>
          <p:nvPicPr>
            <p:cNvPr id="9" name="Kép 8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24"/>
            <a:stretch/>
          </p:blipFill>
          <p:spPr>
            <a:xfrm>
              <a:off x="1014387" y="190499"/>
              <a:ext cx="4692145" cy="4538133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5" t="17809"/>
            <a:stretch/>
          </p:blipFill>
          <p:spPr>
            <a:xfrm>
              <a:off x="2074333" y="1341921"/>
              <a:ext cx="1286127" cy="1362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243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282304"/>
            <a:ext cx="8064499" cy="925187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 dirty="0" smtClean="0"/>
              <a:t>A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fejezetekkel</a:t>
            </a:r>
            <a:r>
              <a:rPr lang="en-US" dirty="0" smtClean="0"/>
              <a:t> is </a:t>
            </a:r>
            <a:r>
              <a:rPr lang="en-US" dirty="0" err="1" smtClean="0"/>
              <a:t>tagolható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2988" y="2571750"/>
            <a:ext cx="7705724" cy="1908175"/>
          </a:xfrm>
        </p:spPr>
        <p:txBody>
          <a:bodyPr/>
          <a:lstStyle>
            <a:lvl1pPr marL="0" indent="0">
              <a:buNone/>
              <a:defRPr sz="1800" cap="all" spc="100" baseline="0">
                <a:solidFill>
                  <a:schemeClr val="accent4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Kérjük</a:t>
            </a:r>
            <a:r>
              <a:rPr lang="en-US" dirty="0" smtClean="0"/>
              <a:t>, a </a:t>
            </a:r>
            <a:r>
              <a:rPr lang="en-US" dirty="0" err="1" smtClean="0"/>
              <a:t>fenti</a:t>
            </a:r>
            <a:r>
              <a:rPr lang="en-US" dirty="0" smtClean="0"/>
              <a:t> </a:t>
            </a:r>
            <a:r>
              <a:rPr lang="en-US" dirty="0" err="1" smtClean="0"/>
              <a:t>sorba</a:t>
            </a:r>
            <a:r>
              <a:rPr lang="en-US" dirty="0" smtClean="0"/>
              <a:t> a </a:t>
            </a:r>
            <a:r>
              <a:rPr lang="en-US" dirty="0" err="1" smtClean="0"/>
              <a:t>fejezet</a:t>
            </a:r>
            <a:r>
              <a:rPr lang="en-US" dirty="0" smtClean="0"/>
              <a:t> </a:t>
            </a:r>
            <a:r>
              <a:rPr lang="en-US" dirty="0" err="1" smtClean="0"/>
              <a:t>címét</a:t>
            </a:r>
            <a:r>
              <a:rPr lang="en-US" dirty="0" smtClean="0"/>
              <a:t> </a:t>
            </a:r>
            <a:r>
              <a:rPr lang="en-US" dirty="0" err="1" smtClean="0"/>
              <a:t>írja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alsó</a:t>
            </a:r>
            <a:r>
              <a:rPr lang="en-US" dirty="0" smtClean="0"/>
              <a:t> </a:t>
            </a:r>
            <a:r>
              <a:rPr lang="en-US" dirty="0" err="1" smtClean="0"/>
              <a:t>sorba</a:t>
            </a:r>
            <a:r>
              <a:rPr lang="en-US" dirty="0" smtClean="0"/>
              <a:t> </a:t>
            </a:r>
            <a:r>
              <a:rPr lang="en-US" dirty="0" err="1" smtClean="0"/>
              <a:t>pedig</a:t>
            </a:r>
            <a:r>
              <a:rPr lang="en-US" dirty="0" smtClean="0"/>
              <a:t> </a:t>
            </a:r>
            <a:r>
              <a:rPr lang="en-US" dirty="0" err="1" smtClean="0"/>
              <a:t>magyarázó</a:t>
            </a:r>
            <a:r>
              <a:rPr lang="en-US" dirty="0" smtClean="0"/>
              <a:t> </a:t>
            </a:r>
            <a:r>
              <a:rPr lang="en-US" dirty="0" err="1" smtClean="0"/>
              <a:t>jellegű</a:t>
            </a:r>
            <a:r>
              <a:rPr lang="en-US" dirty="0" smtClean="0"/>
              <a:t> </a:t>
            </a:r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kerülhet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961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Ezen</a:t>
            </a:r>
            <a:r>
              <a:rPr lang="en-US" dirty="0" smtClean="0"/>
              <a:t> a </a:t>
            </a:r>
            <a:r>
              <a:rPr lang="en-US" dirty="0" err="1" smtClean="0"/>
              <a:t>dián</a:t>
            </a:r>
            <a:r>
              <a:rPr lang="en-US" dirty="0" smtClean="0"/>
              <a:t> </a:t>
            </a:r>
            <a:r>
              <a:rPr lang="en-US" dirty="0" err="1" smtClean="0"/>
              <a:t>két</a:t>
            </a:r>
            <a:r>
              <a:rPr lang="en-US" dirty="0" smtClean="0"/>
              <a:t> </a:t>
            </a:r>
            <a:r>
              <a:rPr lang="en-US" dirty="0" err="1" smtClean="0"/>
              <a:t>típusú</a:t>
            </a:r>
            <a:r>
              <a:rPr lang="en-US" dirty="0" smtClean="0"/>
              <a:t> </a:t>
            </a:r>
            <a:r>
              <a:rPr lang="en-US" dirty="0" err="1" smtClean="0"/>
              <a:t>tartalmat</a:t>
            </a:r>
            <a:r>
              <a:rPr lang="en-US" dirty="0" smtClean="0"/>
              <a:t> </a:t>
            </a:r>
            <a:r>
              <a:rPr lang="en-US" dirty="0" err="1" smtClean="0"/>
              <a:t>jeleníthetünk</a:t>
            </a:r>
            <a:r>
              <a:rPr lang="en-US" dirty="0" smtClean="0"/>
              <a:t> meg </a:t>
            </a:r>
            <a:r>
              <a:rPr lang="en-US" dirty="0" err="1" smtClean="0"/>
              <a:t>egymás</a:t>
            </a:r>
            <a:r>
              <a:rPr lang="en-US" dirty="0" smtClean="0"/>
              <a:t> </a:t>
            </a:r>
            <a:r>
              <a:rPr lang="en-US" dirty="0" err="1" smtClean="0"/>
              <a:t>mellett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1369219"/>
            <a:ext cx="3887788" cy="311070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2" y="1369219"/>
            <a:ext cx="3886200" cy="3110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3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címsorral</a:t>
            </a:r>
            <a:r>
              <a:rPr lang="en-US" dirty="0" smtClean="0"/>
              <a:t> </a:t>
            </a:r>
            <a:r>
              <a:rPr lang="en-US" dirty="0" err="1" smtClean="0"/>
              <a:t>ellátott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779838" y="303213"/>
            <a:ext cx="4968873" cy="4429125"/>
          </a:xfrm>
        </p:spPr>
        <p:txBody>
          <a:bodyPr anchor="t"/>
          <a:lstStyle>
            <a:lvl1pPr marL="0" indent="0">
              <a:buNone/>
              <a:defRPr sz="2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err="1" smtClean="0"/>
              <a:t>Kattintson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ikonra</a:t>
            </a:r>
            <a:r>
              <a:rPr lang="en-US" dirty="0" smtClean="0"/>
              <a:t> a </a:t>
            </a:r>
            <a:r>
              <a:rPr lang="en-US" dirty="0" err="1" smtClean="0"/>
              <a:t>kép</a:t>
            </a:r>
            <a:r>
              <a:rPr lang="en-US" dirty="0" smtClean="0"/>
              <a:t> </a:t>
            </a:r>
            <a:r>
              <a:rPr lang="en-US" dirty="0" err="1" smtClean="0"/>
              <a:t>hozzáadásáért</a:t>
            </a:r>
            <a:r>
              <a:rPr lang="en-US" dirty="0" smtClean="0"/>
              <a:t>,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húzza</a:t>
            </a:r>
            <a:r>
              <a:rPr lang="en-US" dirty="0" smtClean="0"/>
              <a:t> be </a:t>
            </a:r>
            <a:r>
              <a:rPr lang="en-US" dirty="0" err="1" smtClean="0"/>
              <a:t>erre</a:t>
            </a:r>
            <a:r>
              <a:rPr lang="en-US" dirty="0" smtClean="0"/>
              <a:t> a </a:t>
            </a:r>
            <a:r>
              <a:rPr lang="en-US" dirty="0" err="1" smtClean="0"/>
              <a:t>felületre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3384550" cy="5143500"/>
          </a:xfrm>
          <a:prstGeom prst="rect">
            <a:avLst/>
          </a:prstGeom>
          <a:solidFill>
            <a:srgbClr val="1B5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03213"/>
            <a:ext cx="2880000" cy="4176712"/>
          </a:xfrm>
        </p:spPr>
        <p:txBody>
          <a:bodyPr anchor="ctr" anchorCtr="1"/>
          <a:lstStyle>
            <a:lvl1pPr>
              <a:defRPr sz="2200" b="0" i="1" baseline="0">
                <a:solidFill>
                  <a:schemeClr val="bg1"/>
                </a:solidFill>
                <a:latin typeface="Calibri" charset="0"/>
              </a:defRPr>
            </a:lvl1pPr>
          </a:lstStyle>
          <a:p>
            <a:r>
              <a:rPr lang="en-US" dirty="0" err="1" smtClean="0"/>
              <a:t>Kiemelt</a:t>
            </a:r>
            <a:r>
              <a:rPr lang="en-US" dirty="0" smtClean="0"/>
              <a:t> </a:t>
            </a:r>
            <a:r>
              <a:rPr lang="en-US" dirty="0" err="1" smtClean="0"/>
              <a:t>illusztrációk</a:t>
            </a:r>
            <a:r>
              <a:rPr lang="en-US" dirty="0" smtClean="0"/>
              <a:t> </a:t>
            </a:r>
            <a:r>
              <a:rPr lang="en-US" dirty="0" err="1" smtClean="0"/>
              <a:t>megjelenítése</a:t>
            </a:r>
            <a:r>
              <a:rPr lang="en-US" dirty="0" smtClean="0"/>
              <a:t> – </a:t>
            </a:r>
            <a:r>
              <a:rPr lang="en-US" dirty="0" err="1" smtClean="0"/>
              <a:t>itt</a:t>
            </a:r>
            <a:r>
              <a:rPr lang="en-US" dirty="0" smtClean="0"/>
              <a:t> </a:t>
            </a:r>
            <a:r>
              <a:rPr lang="en-US" dirty="0" err="1" smtClean="0"/>
              <a:t>akár</a:t>
            </a:r>
            <a:r>
              <a:rPr lang="en-US" dirty="0" smtClean="0"/>
              <a:t> a </a:t>
            </a:r>
            <a:r>
              <a:rPr lang="en-US" dirty="0" err="1" smtClean="0"/>
              <a:t>képhez</a:t>
            </a:r>
            <a:r>
              <a:rPr lang="en-US" dirty="0" smtClean="0"/>
              <a:t> </a:t>
            </a:r>
            <a:r>
              <a:rPr lang="en-US" dirty="0" err="1" smtClean="0"/>
              <a:t>kapcsolódó</a:t>
            </a:r>
            <a:r>
              <a:rPr lang="en-US" dirty="0" smtClean="0"/>
              <a:t> </a:t>
            </a:r>
            <a:r>
              <a:rPr lang="en-US" dirty="0" err="1" smtClean="0"/>
              <a:t>idézet</a:t>
            </a:r>
            <a:r>
              <a:rPr lang="en-US" dirty="0" smtClean="0"/>
              <a:t> is </a:t>
            </a:r>
            <a:r>
              <a:rPr lang="en-US" dirty="0" err="1" smtClean="0"/>
              <a:t>szerepelhet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957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bg>
      <p:bgPr>
        <a:solidFill>
          <a:srgbClr val="1B5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89" y="303212"/>
            <a:ext cx="3323724" cy="442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8" y="2722939"/>
            <a:ext cx="395630" cy="5029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7963" y="3486266"/>
            <a:ext cx="308206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Szeretettel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várjuk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magyar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tudomány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ünnepének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további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programjaira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!</a:t>
            </a:r>
          </a:p>
          <a:p>
            <a:endParaRPr lang="en-US" sz="1400" cap="all" spc="100" baseline="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tudomanyunnep.hu</a:t>
            </a:r>
            <a:endParaRPr lang="en-US" sz="1400" i="1" cap="all" spc="100" baseline="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 smtClean="0">
                <a:latin typeface="Calibri" charset="0"/>
                <a:ea typeface="Calibri" charset="0"/>
                <a:cs typeface="Calibri" charset="0"/>
              </a:rPr>
              <a:t>mta.hu</a:t>
            </a:r>
            <a:endParaRPr lang="en-US" sz="1400" i="1" cap="all" spc="100" baseline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07963" y="1486684"/>
            <a:ext cx="45493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600" b="0" i="1" u="none" strike="noStrike" kern="1200" cap="all" spc="1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Köszönöm</a:t>
            </a:r>
            <a:r>
              <a:rPr kumimoji="0" lang="en-US" sz="2600" b="0" i="1" u="none" strike="noStrike" kern="1200" cap="all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a </a:t>
            </a:r>
            <a:r>
              <a:rPr kumimoji="0" lang="en-US" sz="2600" b="0" i="1" u="none" strike="noStrike" kern="1200" cap="all" spc="1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figyelmet</a:t>
            </a:r>
            <a:r>
              <a:rPr kumimoji="0" lang="en-US" sz="2600" b="0" i="1" u="none" strike="noStrike" kern="1200" cap="all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!</a:t>
            </a:r>
            <a:endParaRPr lang="en-US" sz="2600" b="0" i="1" cap="all" spc="1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1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303213"/>
            <a:ext cx="8064499" cy="856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988" y="1491925"/>
            <a:ext cx="7705725" cy="29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2" y="4732338"/>
            <a:ext cx="395287" cy="273844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1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2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71" r:id="rId6"/>
    <p:sldLayoutId id="2147483669" r:id="rId7"/>
    <p:sldLayoutId id="2147483670" r:id="rId8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rgbClr val="1B5C9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rgbClr val="1B5C93"/>
        </a:buClr>
        <a:buSzPct val="90000"/>
        <a:buFont typeface="Wingdings" charset="2"/>
        <a:buChar char="§"/>
        <a:defRPr sz="2300" kern="120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Arial" charset="0"/>
        <a:buChar char="•"/>
        <a:defRPr sz="2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Wingdings" charset="2"/>
        <a:buChar char="§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Wingdings" charset="2"/>
        <a:buChar char="§"/>
        <a:defRPr sz="145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657" userDrawn="1">
          <p15:clr>
            <a:srgbClr val="F26B43"/>
          </p15:clr>
        </p15:guide>
        <p15:guide id="4" orient="horz" pos="191" userDrawn="1">
          <p15:clr>
            <a:srgbClr val="F26B43"/>
          </p15:clr>
        </p15:guide>
        <p15:guide id="5" pos="5511" userDrawn="1">
          <p15:clr>
            <a:srgbClr val="F26B43"/>
          </p15:clr>
        </p15:guide>
        <p15:guide id="6" orient="horz" pos="2981" userDrawn="1">
          <p15:clr>
            <a:srgbClr val="F26B43"/>
          </p15:clr>
        </p15:guide>
        <p15:guide id="7" pos="431" userDrawn="1">
          <p15:clr>
            <a:srgbClr val="F26B43"/>
          </p15:clr>
        </p15:guide>
        <p15:guide id="8" orient="horz" pos="2822" userDrawn="1">
          <p15:clr>
            <a:srgbClr val="F26B43"/>
          </p15:clr>
        </p15:guide>
        <p15:guide id="9" pos="24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9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MEK </a:t>
            </a:r>
            <a:r>
              <a:rPr lang="en-US" dirty="0" err="1" smtClean="0"/>
              <a:t>hallgatva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000" dirty="0" smtClean="0"/>
              <a:t>A Magyar </a:t>
            </a:r>
            <a:r>
              <a:rPr lang="en-US" sz="3000" dirty="0" err="1" smtClean="0"/>
              <a:t>Elektronikus</a:t>
            </a:r>
            <a:r>
              <a:rPr lang="en-US" sz="3000" dirty="0" smtClean="0"/>
              <a:t> </a:t>
            </a:r>
            <a:r>
              <a:rPr lang="en-US" sz="3000" dirty="0" err="1" smtClean="0"/>
              <a:t>Könyvtár</a:t>
            </a:r>
            <a:r>
              <a:rPr lang="en-US" sz="3000" dirty="0" smtClean="0"/>
              <a:t> </a:t>
            </a:r>
            <a:r>
              <a:rPr lang="en-US" sz="3000" dirty="0" err="1" smtClean="0"/>
              <a:t>láthatatlan</a:t>
            </a:r>
            <a:r>
              <a:rPr lang="en-US" sz="3000" dirty="0" smtClean="0"/>
              <a:t> </a:t>
            </a:r>
            <a:r>
              <a:rPr lang="en-US" sz="3000" dirty="0" err="1" smtClean="0"/>
              <a:t>oldala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Kosztyánné</a:t>
            </a:r>
            <a:r>
              <a:rPr lang="en-US" dirty="0" smtClean="0"/>
              <a:t> dr. </a:t>
            </a:r>
            <a:r>
              <a:rPr lang="en-US" dirty="0" err="1" smtClean="0"/>
              <a:t>mátrai</a:t>
            </a:r>
            <a:r>
              <a:rPr lang="en-US" dirty="0" smtClean="0"/>
              <a:t> Rita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 smtClean="0"/>
              <a:t>Eötvös</a:t>
            </a:r>
            <a:r>
              <a:rPr lang="en-US" dirty="0" smtClean="0"/>
              <a:t> </a:t>
            </a:r>
            <a:r>
              <a:rPr lang="en-US" dirty="0" err="1" smtClean="0"/>
              <a:t>loránd</a:t>
            </a:r>
            <a:r>
              <a:rPr lang="en-US" dirty="0" smtClean="0"/>
              <a:t> </a:t>
            </a:r>
            <a:r>
              <a:rPr lang="en-US" dirty="0" err="1" smtClean="0"/>
              <a:t>tudományegyetem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 smtClean="0"/>
              <a:t>2017. </a:t>
            </a:r>
            <a:r>
              <a:rPr lang="en-US" dirty="0" err="1" smtClean="0"/>
              <a:t>november</a:t>
            </a:r>
            <a:r>
              <a:rPr lang="en-US" dirty="0" smtClean="0"/>
              <a:t> 28.</a:t>
            </a:r>
            <a:endParaRPr lang="en-US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192753" y="1538560"/>
            <a:ext cx="2855248" cy="2761529"/>
            <a:chOff x="192753" y="1538560"/>
            <a:chExt cx="2855248" cy="2761529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24"/>
            <a:stretch/>
          </p:blipFill>
          <p:spPr>
            <a:xfrm>
              <a:off x="192753" y="1538560"/>
              <a:ext cx="2855248" cy="2761529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5" t="17809"/>
            <a:stretch/>
          </p:blipFill>
          <p:spPr>
            <a:xfrm>
              <a:off x="837748" y="2266938"/>
              <a:ext cx="782629" cy="829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0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Hogyan navigál, aki csak hallgatni tudja a weboldalt?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10</a:t>
            </a:fld>
            <a:endParaRPr lang="en-US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13" r="-73213"/>
          <a:stretch/>
        </p:blipFill>
        <p:spPr>
          <a:xfrm>
            <a:off x="1784114" y="1492250"/>
            <a:ext cx="6223472" cy="2987675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4779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Vak felhasználó navigálása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11</a:t>
            </a:fld>
            <a:endParaRPr lang="en-US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39" y="954157"/>
            <a:ext cx="6993965" cy="3868621"/>
          </a:xfrm>
        </p:spPr>
      </p:pic>
    </p:spTree>
    <p:extLst>
      <p:ext uri="{BB962C8B-B14F-4D97-AF65-F5344CB8AC3E}">
        <p14:creationId xmlns:p14="http://schemas.microsoft.com/office/powerpoint/2010/main" val="90588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Vak felhasználó navigálása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12</a:t>
            </a:fld>
            <a:endParaRPr lang="en-US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39" y="967409"/>
            <a:ext cx="6982533" cy="3849121"/>
          </a:xfrm>
        </p:spPr>
      </p:pic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következő</a:t>
            </a:r>
            <a:r>
              <a:rPr lang="en-US" dirty="0" smtClean="0"/>
              <a:t> </a:t>
            </a:r>
            <a:r>
              <a:rPr lang="en-US" dirty="0" err="1" smtClean="0"/>
              <a:t>videó</a:t>
            </a:r>
            <a:r>
              <a:rPr lang="en-US" dirty="0" smtClean="0"/>
              <a:t> </a:t>
            </a:r>
            <a:r>
              <a:rPr lang="en-US" dirty="0" err="1" smtClean="0"/>
              <a:t>bemutatja</a:t>
            </a:r>
            <a:r>
              <a:rPr lang="en-US" dirty="0" smtClean="0"/>
              <a:t>, </a:t>
            </a:r>
            <a:r>
              <a:rPr lang="en-US" dirty="0" err="1" smtClean="0"/>
              <a:t>amint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vak</a:t>
            </a:r>
            <a:r>
              <a:rPr lang="en-US" dirty="0" smtClean="0"/>
              <a:t> </a:t>
            </a:r>
            <a:r>
              <a:rPr lang="en-US" dirty="0" err="1" smtClean="0"/>
              <a:t>felhasználó</a:t>
            </a:r>
            <a:r>
              <a:rPr lang="en-US" dirty="0" smtClean="0"/>
              <a:t> </a:t>
            </a:r>
            <a:r>
              <a:rPr lang="en-US" dirty="0" err="1" smtClean="0"/>
              <a:t>végigmegy</a:t>
            </a:r>
            <a:r>
              <a:rPr lang="en-US" dirty="0" smtClean="0"/>
              <a:t> a </a:t>
            </a:r>
            <a:r>
              <a:rPr lang="en-US" dirty="0" err="1" smtClean="0"/>
              <a:t>honlap</a:t>
            </a:r>
            <a:r>
              <a:rPr lang="en-US" dirty="0" smtClean="0"/>
              <a:t> </a:t>
            </a:r>
            <a:r>
              <a:rPr lang="en-US" dirty="0" err="1" smtClean="0"/>
              <a:t>címsorain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4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14</a:t>
            </a:fld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0" y="303213"/>
            <a:ext cx="8064500" cy="857250"/>
          </a:xfrm>
        </p:spPr>
        <p:txBody>
          <a:bodyPr/>
          <a:lstStyle/>
          <a:p>
            <a:r>
              <a:rPr lang="hu-HU" dirty="0" smtClean="0"/>
              <a:t>Navigálás a VMEK címsorai között</a:t>
            </a:r>
            <a:endParaRPr lang="hu-HU" dirty="0"/>
          </a:p>
        </p:txBody>
      </p:sp>
      <p:pic>
        <p:nvPicPr>
          <p:cNvPr id="4" name="VMEK-cimsor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következő</a:t>
            </a:r>
            <a:r>
              <a:rPr lang="en-US" dirty="0" smtClean="0"/>
              <a:t> </a:t>
            </a:r>
            <a:r>
              <a:rPr lang="en-US" dirty="0" err="1" smtClean="0"/>
              <a:t>videó</a:t>
            </a:r>
            <a:r>
              <a:rPr lang="en-US" dirty="0" smtClean="0"/>
              <a:t> </a:t>
            </a:r>
            <a:r>
              <a:rPr lang="en-US" dirty="0" err="1" smtClean="0"/>
              <a:t>bemutatja</a:t>
            </a:r>
            <a:r>
              <a:rPr lang="en-US" dirty="0" smtClean="0"/>
              <a:t>, </a:t>
            </a:r>
            <a:r>
              <a:rPr lang="en-US" dirty="0" err="1" smtClean="0"/>
              <a:t>amint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vak</a:t>
            </a:r>
            <a:r>
              <a:rPr lang="en-US" dirty="0" smtClean="0"/>
              <a:t> </a:t>
            </a:r>
            <a:r>
              <a:rPr lang="en-US" dirty="0" err="1" smtClean="0"/>
              <a:t>felhasználó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külön</a:t>
            </a:r>
            <a:r>
              <a:rPr lang="en-US" dirty="0" smtClean="0"/>
              <a:t> </a:t>
            </a:r>
            <a:r>
              <a:rPr lang="en-US" dirty="0" err="1" smtClean="0"/>
              <a:t>ablakban</a:t>
            </a:r>
            <a:r>
              <a:rPr lang="en-US" dirty="0" smtClean="0"/>
              <a:t> </a:t>
            </a:r>
            <a:r>
              <a:rPr lang="en-US" dirty="0" err="1" smtClean="0"/>
              <a:t>kilistázza</a:t>
            </a:r>
            <a:r>
              <a:rPr lang="en-US" dirty="0" smtClean="0"/>
              <a:t> a </a:t>
            </a:r>
            <a:r>
              <a:rPr lang="en-US" dirty="0" err="1" smtClean="0"/>
              <a:t>honlap</a:t>
            </a:r>
            <a:r>
              <a:rPr lang="en-US" dirty="0" smtClean="0"/>
              <a:t> </a:t>
            </a:r>
            <a:r>
              <a:rPr lang="en-US" dirty="0" err="1" smtClean="0"/>
              <a:t>főbb</a:t>
            </a:r>
            <a:r>
              <a:rPr lang="en-US" dirty="0" smtClean="0"/>
              <a:t> </a:t>
            </a:r>
            <a:r>
              <a:rPr lang="en-US" dirty="0" err="1" smtClean="0"/>
              <a:t>tartalmi</a:t>
            </a:r>
            <a:r>
              <a:rPr lang="en-US" dirty="0" smtClean="0"/>
              <a:t> </a:t>
            </a:r>
            <a:r>
              <a:rPr lang="en-US" dirty="0" err="1" smtClean="0"/>
              <a:t>elemeit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16</a:t>
            </a:fld>
            <a:endParaRPr lang="en-US"/>
          </a:p>
        </p:txBody>
      </p:sp>
      <p:pic>
        <p:nvPicPr>
          <p:cNvPr id="3" name="VMEK-fobb-tartalmi-eleme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következő</a:t>
            </a:r>
            <a:r>
              <a:rPr lang="en-US" dirty="0" smtClean="0"/>
              <a:t> </a:t>
            </a:r>
            <a:r>
              <a:rPr lang="en-US" dirty="0" err="1" smtClean="0"/>
              <a:t>videó</a:t>
            </a:r>
            <a:r>
              <a:rPr lang="en-US" dirty="0" smtClean="0"/>
              <a:t> </a:t>
            </a:r>
            <a:r>
              <a:rPr lang="en-US" dirty="0" err="1" smtClean="0"/>
              <a:t>bemutatja</a:t>
            </a:r>
            <a:r>
              <a:rPr lang="en-US" dirty="0" smtClean="0"/>
              <a:t>, </a:t>
            </a:r>
            <a:r>
              <a:rPr lang="en-US" dirty="0" err="1" smtClean="0"/>
              <a:t>amint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vak</a:t>
            </a:r>
            <a:r>
              <a:rPr lang="en-US" dirty="0" smtClean="0"/>
              <a:t> </a:t>
            </a:r>
            <a:r>
              <a:rPr lang="en-US" dirty="0" err="1" smtClean="0"/>
              <a:t>felhasználó</a:t>
            </a:r>
            <a:r>
              <a:rPr lang="en-US" dirty="0" smtClean="0"/>
              <a:t> a </a:t>
            </a:r>
            <a:r>
              <a:rPr lang="en-US" dirty="0" err="1" smtClean="0"/>
              <a:t>keresőűrlapot</a:t>
            </a:r>
            <a:r>
              <a:rPr lang="en-US" dirty="0" smtClean="0"/>
              <a:t> </a:t>
            </a:r>
            <a:r>
              <a:rPr lang="en-US" dirty="0" err="1" smtClean="0"/>
              <a:t>használja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18</a:t>
            </a:fld>
            <a:endParaRPr lang="en-US"/>
          </a:p>
        </p:txBody>
      </p:sp>
      <p:pic>
        <p:nvPicPr>
          <p:cNvPr id="3" name="VMEK-hangoskonyv-keres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8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következő</a:t>
            </a:r>
            <a:r>
              <a:rPr lang="en-US" dirty="0" smtClean="0"/>
              <a:t> </a:t>
            </a:r>
            <a:r>
              <a:rPr lang="en-US" dirty="0" err="1" smtClean="0"/>
              <a:t>videó</a:t>
            </a:r>
            <a:r>
              <a:rPr lang="en-US" dirty="0" smtClean="0"/>
              <a:t> </a:t>
            </a:r>
            <a:r>
              <a:rPr lang="en-US" dirty="0" err="1" smtClean="0"/>
              <a:t>bemutatja</a:t>
            </a:r>
            <a:r>
              <a:rPr lang="en-US" dirty="0" smtClean="0"/>
              <a:t>, </a:t>
            </a:r>
            <a:r>
              <a:rPr lang="en-US" dirty="0" err="1" smtClean="0"/>
              <a:t>amint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vak</a:t>
            </a:r>
            <a:r>
              <a:rPr lang="en-US" dirty="0" smtClean="0"/>
              <a:t> </a:t>
            </a:r>
            <a:r>
              <a:rPr lang="en-US" dirty="0" err="1" smtClean="0"/>
              <a:t>felhasználó</a:t>
            </a:r>
            <a:r>
              <a:rPr lang="en-US" dirty="0" smtClean="0"/>
              <a:t> a VMEK </a:t>
            </a:r>
            <a:r>
              <a:rPr lang="en-US" dirty="0" err="1" smtClean="0"/>
              <a:t>főoldaláról</a:t>
            </a:r>
            <a:r>
              <a:rPr lang="en-US" dirty="0" smtClean="0"/>
              <a:t> </a:t>
            </a:r>
            <a:r>
              <a:rPr lang="en-US" dirty="0" err="1" smtClean="0"/>
              <a:t>indulva</a:t>
            </a:r>
            <a:r>
              <a:rPr lang="en-US" dirty="0" smtClean="0"/>
              <a:t> </a:t>
            </a:r>
            <a:r>
              <a:rPr lang="en-US" dirty="0" err="1" smtClean="0"/>
              <a:t>megkeresi</a:t>
            </a:r>
            <a:r>
              <a:rPr lang="en-US" dirty="0" smtClean="0"/>
              <a:t> a “</a:t>
            </a:r>
            <a:r>
              <a:rPr lang="en-US" dirty="0" err="1" smtClean="0"/>
              <a:t>Lúdas</a:t>
            </a:r>
            <a:r>
              <a:rPr lang="en-US" dirty="0" smtClean="0"/>
              <a:t> </a:t>
            </a:r>
            <a:r>
              <a:rPr lang="en-US" dirty="0" err="1" smtClean="0"/>
              <a:t>Matyi</a:t>
            </a:r>
            <a:r>
              <a:rPr lang="en-US" dirty="0" smtClean="0"/>
              <a:t>” </a:t>
            </a:r>
            <a:r>
              <a:rPr lang="en-US" dirty="0" err="1" smtClean="0"/>
              <a:t>hangoskönyv</a:t>
            </a:r>
            <a:r>
              <a:rPr lang="en-US" dirty="0" smtClean="0"/>
              <a:t> </a:t>
            </a:r>
            <a:r>
              <a:rPr lang="en-US" dirty="0" err="1" smtClean="0"/>
              <a:t>változatát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hu-HU" dirty="0" err="1" smtClean="0"/>
              <a:t>evezető</a:t>
            </a:r>
            <a:r>
              <a:rPr lang="hu-HU" dirty="0" smtClean="0"/>
              <a:t> gondolatok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hu-HU" dirty="0" err="1" smtClean="0"/>
              <a:t>önyvtárak</a:t>
            </a:r>
            <a:r>
              <a:rPr lang="hu-HU" dirty="0"/>
              <a:t> </a:t>
            </a:r>
            <a:r>
              <a:rPr lang="hu-HU" dirty="0" smtClean="0"/>
              <a:t>mint kulturális örökség megőrzői</a:t>
            </a:r>
          </a:p>
          <a:p>
            <a:pPr lvl="1"/>
            <a:r>
              <a:rPr lang="en-US" dirty="0" smtClean="0"/>
              <a:t>D</a:t>
            </a:r>
            <a:r>
              <a:rPr lang="hu-HU" dirty="0" err="1" smtClean="0"/>
              <a:t>okumentumok</a:t>
            </a:r>
            <a:r>
              <a:rPr lang="hu-HU" dirty="0" smtClean="0"/>
              <a:t> digitalizálása</a:t>
            </a:r>
          </a:p>
          <a:p>
            <a:pPr lvl="1"/>
            <a:r>
              <a:rPr lang="en-US" dirty="0" smtClean="0"/>
              <a:t>K</a:t>
            </a:r>
            <a:r>
              <a:rPr lang="hu-HU" dirty="0" err="1" smtClean="0"/>
              <a:t>ülönböző</a:t>
            </a:r>
            <a:r>
              <a:rPr lang="hu-HU" dirty="0" smtClean="0"/>
              <a:t> formátumokba konvertálás</a:t>
            </a:r>
          </a:p>
          <a:p>
            <a:r>
              <a:rPr lang="en-US" dirty="0" smtClean="0"/>
              <a:t>E</a:t>
            </a:r>
            <a:r>
              <a:rPr lang="hu-HU" dirty="0" err="1" smtClean="0"/>
              <a:t>lektronikus</a:t>
            </a:r>
            <a:r>
              <a:rPr lang="hu-HU" dirty="0" smtClean="0"/>
              <a:t> könyvtárak</a:t>
            </a:r>
          </a:p>
          <a:p>
            <a:pPr lvl="1"/>
            <a:r>
              <a:rPr lang="en-US" dirty="0" smtClean="0"/>
              <a:t>B</a:t>
            </a:r>
            <a:r>
              <a:rPr lang="hu-HU" dirty="0" err="1" smtClean="0"/>
              <a:t>ármekkora</a:t>
            </a:r>
            <a:r>
              <a:rPr lang="hu-HU" dirty="0" smtClean="0"/>
              <a:t> távolságból elérhető</a:t>
            </a:r>
          </a:p>
          <a:p>
            <a:pPr lvl="1"/>
            <a:r>
              <a:rPr lang="en-US" dirty="0" smtClean="0"/>
              <a:t>F</a:t>
            </a:r>
            <a:r>
              <a:rPr lang="hu-HU" dirty="0" err="1" smtClean="0"/>
              <a:t>ogyatékkal</a:t>
            </a:r>
            <a:r>
              <a:rPr lang="hu-HU" dirty="0" smtClean="0"/>
              <a:t> élők számára hozzáférhető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6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20</a:t>
            </a:fld>
            <a:endParaRPr lang="en-US"/>
          </a:p>
        </p:txBody>
      </p:sp>
      <p:pic>
        <p:nvPicPr>
          <p:cNvPr id="3" name="VMEK-fooldaltol-hangoskonyvi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hu-HU" dirty="0" err="1" smtClean="0"/>
              <a:t>ak</a:t>
            </a:r>
            <a:r>
              <a:rPr lang="hu-HU" dirty="0" smtClean="0"/>
              <a:t> felhasználó navigálását befolyásoló tényezők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Mennyire</a:t>
            </a:r>
            <a:r>
              <a:rPr lang="en-US" dirty="0" smtClean="0"/>
              <a:t> </a:t>
            </a:r>
            <a:r>
              <a:rPr lang="en-US" dirty="0" err="1" smtClean="0"/>
              <a:t>ismeri</a:t>
            </a:r>
            <a:r>
              <a:rPr lang="en-US" dirty="0" smtClean="0"/>
              <a:t> a </a:t>
            </a:r>
            <a:r>
              <a:rPr lang="en-US" dirty="0" err="1" smtClean="0"/>
              <a:t>képernyőolvasó</a:t>
            </a:r>
            <a:r>
              <a:rPr lang="en-US" dirty="0" smtClean="0"/>
              <a:t> </a:t>
            </a:r>
            <a:r>
              <a:rPr lang="en-US" dirty="0" err="1" smtClean="0"/>
              <a:t>funkcióit</a:t>
            </a:r>
            <a:endParaRPr lang="en-US" dirty="0" smtClean="0"/>
          </a:p>
          <a:p>
            <a:r>
              <a:rPr lang="en-US" dirty="0" err="1" smtClean="0"/>
              <a:t>Mennyire</a:t>
            </a:r>
            <a:r>
              <a:rPr lang="en-US" dirty="0" smtClean="0"/>
              <a:t> </a:t>
            </a:r>
            <a:r>
              <a:rPr lang="en-US" dirty="0" err="1" smtClean="0"/>
              <a:t>ismeri</a:t>
            </a:r>
            <a:r>
              <a:rPr lang="en-US" dirty="0" smtClean="0"/>
              <a:t> a </a:t>
            </a:r>
            <a:r>
              <a:rPr lang="en-US" dirty="0" err="1" smtClean="0"/>
              <a:t>honlap</a:t>
            </a:r>
            <a:r>
              <a:rPr lang="en-US" dirty="0" smtClean="0"/>
              <a:t> </a:t>
            </a:r>
            <a:r>
              <a:rPr lang="en-US" dirty="0" err="1" smtClean="0"/>
              <a:t>szerkezetét</a:t>
            </a:r>
            <a:endParaRPr lang="en-US" dirty="0" smtClean="0"/>
          </a:p>
          <a:p>
            <a:r>
              <a:rPr lang="en-US" dirty="0" err="1" smtClean="0"/>
              <a:t>Honlap</a:t>
            </a:r>
            <a:r>
              <a:rPr lang="en-US" dirty="0" smtClean="0"/>
              <a:t> </a:t>
            </a:r>
            <a:r>
              <a:rPr lang="en-US" dirty="0" err="1" smtClean="0"/>
              <a:t>struktúrája</a:t>
            </a:r>
            <a:endParaRPr lang="en-US" dirty="0" smtClean="0"/>
          </a:p>
          <a:p>
            <a:r>
              <a:rPr lang="en-US" dirty="0" err="1" smtClean="0"/>
              <a:t>Honlapon</a:t>
            </a:r>
            <a:r>
              <a:rPr lang="en-US" dirty="0" smtClean="0"/>
              <a:t> </a:t>
            </a:r>
            <a:r>
              <a:rPr lang="en-US" dirty="0" err="1" smtClean="0"/>
              <a:t>vannak</a:t>
            </a:r>
            <a:r>
              <a:rPr lang="en-US" dirty="0" smtClean="0"/>
              <a:t>-e </a:t>
            </a:r>
            <a:r>
              <a:rPr lang="en-US" dirty="0" err="1" smtClean="0"/>
              <a:t>címsorok</a:t>
            </a:r>
            <a:r>
              <a:rPr lang="en-US" dirty="0" smtClean="0"/>
              <a:t>, </a:t>
            </a:r>
            <a:r>
              <a:rPr lang="en-US" dirty="0" err="1" smtClean="0"/>
              <a:t>jelzőpontok</a:t>
            </a:r>
            <a:endParaRPr lang="en-US" dirty="0" smtClean="0"/>
          </a:p>
          <a:p>
            <a:r>
              <a:rPr lang="en-US" smtClean="0"/>
              <a:t>Érthető</a:t>
            </a:r>
            <a:r>
              <a:rPr lang="en-US" dirty="0" smtClean="0"/>
              <a:t>-e a </a:t>
            </a:r>
            <a:r>
              <a:rPr lang="en-US" dirty="0" err="1" smtClean="0"/>
              <a:t>linkek</a:t>
            </a:r>
            <a:r>
              <a:rPr lang="en-US" dirty="0" smtClean="0"/>
              <a:t> </a:t>
            </a:r>
            <a:r>
              <a:rPr lang="en-US" dirty="0" err="1" smtClean="0"/>
              <a:t>szövegezése</a:t>
            </a:r>
            <a:endParaRPr lang="en-US" dirty="0" smtClean="0"/>
          </a:p>
          <a:p>
            <a:r>
              <a:rPr lang="mr-IN" dirty="0" smtClean="0"/>
              <a:t>…</a:t>
            </a:r>
            <a:endParaRPr lang="en-US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új VMEK kialakításának tapasztalatairól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Kosztyánné</a:t>
            </a:r>
            <a:r>
              <a:rPr lang="hu-HU" dirty="0" smtClean="0"/>
              <a:t> Mátrai Rita: A </a:t>
            </a:r>
            <a:r>
              <a:rPr lang="hu-HU" dirty="0"/>
              <a:t>Magyar Elektronikus Könyvtár egyszerűsített felületének </a:t>
            </a:r>
            <a:r>
              <a:rPr lang="hu-HU" dirty="0" smtClean="0"/>
              <a:t>akadálymentesítése. </a:t>
            </a:r>
            <a:r>
              <a:rPr lang="hu-HU" b="1" i="1" dirty="0" smtClean="0"/>
              <a:t>TUDOMÁNYOS </a:t>
            </a:r>
            <a:r>
              <a:rPr lang="hu-HU" b="1" i="1" dirty="0"/>
              <a:t>ÉS MŰSZAKI TÁJÉKOZTATÁS 63:(8)</a:t>
            </a:r>
            <a:r>
              <a:rPr lang="hu-HU" dirty="0"/>
              <a:t> pp. 292-304. (2016</a:t>
            </a:r>
            <a:r>
              <a:rPr lang="hu-HU" dirty="0" smtClean="0"/>
              <a:t>)</a:t>
            </a:r>
          </a:p>
          <a:p>
            <a:r>
              <a:rPr lang="hu-HU" dirty="0" smtClean="0"/>
              <a:t>Rita </a:t>
            </a:r>
            <a:r>
              <a:rPr lang="hu-HU" dirty="0" err="1" smtClean="0"/>
              <a:t>Kosztyánné</a:t>
            </a:r>
            <a:r>
              <a:rPr lang="hu-HU" dirty="0" smtClean="0"/>
              <a:t> Mátrai: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an </a:t>
            </a:r>
            <a:r>
              <a:rPr lang="hu-HU" dirty="0" err="1" smtClean="0"/>
              <a:t>electronic</a:t>
            </a:r>
            <a:r>
              <a:rPr lang="hu-HU" dirty="0" smtClean="0"/>
              <a:t> </a:t>
            </a:r>
            <a:r>
              <a:rPr lang="hu-HU" dirty="0" err="1" smtClean="0"/>
              <a:t>library</a:t>
            </a:r>
            <a:r>
              <a:rPr lang="hu-HU" dirty="0" smtClean="0"/>
              <a:t> </a:t>
            </a:r>
            <a:r>
              <a:rPr lang="hu-HU" dirty="0" err="1" smtClean="0"/>
              <a:t>accessible</a:t>
            </a:r>
            <a:r>
              <a:rPr lang="hu-HU" dirty="0" smtClean="0"/>
              <a:t>? </a:t>
            </a:r>
            <a:r>
              <a:rPr lang="hu-HU" b="1" i="1" dirty="0" smtClean="0"/>
              <a:t>THE ELECTRONIC LIBRARY</a:t>
            </a:r>
            <a:r>
              <a:rPr lang="hu-HU" dirty="0" smtClean="0"/>
              <a:t>, megjelenés alatt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Magyar Elektronikus Könyvtár,</a:t>
            </a:r>
            <a:br>
              <a:rPr lang="hu-HU" dirty="0" smtClean="0"/>
            </a:br>
            <a:r>
              <a:rPr lang="hu-HU" dirty="0" smtClean="0"/>
              <a:t>1994-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Ú</a:t>
            </a:r>
            <a:r>
              <a:rPr lang="hu-HU" dirty="0" err="1" smtClean="0"/>
              <a:t>ttörő</a:t>
            </a:r>
            <a:r>
              <a:rPr lang="hu-HU" dirty="0" smtClean="0"/>
              <a:t>, példamutató szerep a nemzeti kulturális örökség digitalizálásában, terjesztésében</a:t>
            </a:r>
          </a:p>
          <a:p>
            <a:r>
              <a:rPr lang="en-US" dirty="0" smtClean="0"/>
              <a:t>E</a:t>
            </a:r>
            <a:r>
              <a:rPr lang="hu-HU" dirty="0" err="1" smtClean="0"/>
              <a:t>lsők</a:t>
            </a:r>
            <a:r>
              <a:rPr lang="hu-HU" dirty="0" smtClean="0"/>
              <a:t> között foglalkozott akadálymentes weboldal kialakításával a hazai könyvtári szférában</a:t>
            </a:r>
          </a:p>
          <a:p>
            <a:r>
              <a:rPr lang="en-US" dirty="0" err="1"/>
              <a:t>Fogyatékkal</a:t>
            </a:r>
            <a:r>
              <a:rPr lang="en-US" dirty="0"/>
              <a:t> </a:t>
            </a:r>
            <a:r>
              <a:rPr lang="en-US" dirty="0" err="1"/>
              <a:t>élők</a:t>
            </a:r>
            <a:r>
              <a:rPr lang="en-US" dirty="0"/>
              <a:t> </a:t>
            </a:r>
            <a:r>
              <a:rPr lang="en-US" dirty="0" err="1"/>
              <a:t>számára</a:t>
            </a:r>
            <a:r>
              <a:rPr lang="en-US" dirty="0"/>
              <a:t> </a:t>
            </a:r>
            <a:r>
              <a:rPr lang="en-US" dirty="0" err="1"/>
              <a:t>áttörés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információkhoz</a:t>
            </a:r>
            <a:r>
              <a:rPr lang="en-US" dirty="0"/>
              <a:t> </a:t>
            </a:r>
            <a:r>
              <a:rPr lang="en-US" dirty="0" err="1"/>
              <a:t>való</a:t>
            </a:r>
            <a:r>
              <a:rPr lang="en-US" dirty="0"/>
              <a:t> </a:t>
            </a:r>
            <a:r>
              <a:rPr lang="en-US" dirty="0" err="1" smtClean="0"/>
              <a:t>hozzájutáshoz</a:t>
            </a:r>
            <a:endParaRPr lang="en-US" dirty="0" smtClean="0"/>
          </a:p>
          <a:p>
            <a:r>
              <a:rPr lang="en-US" dirty="0" err="1"/>
              <a:t>Leginkább</a:t>
            </a:r>
            <a:r>
              <a:rPr lang="en-US" dirty="0"/>
              <a:t> </a:t>
            </a:r>
            <a:r>
              <a:rPr lang="en-US" dirty="0" err="1"/>
              <a:t>érintett</a:t>
            </a:r>
            <a:r>
              <a:rPr lang="en-US" dirty="0"/>
              <a:t> </a:t>
            </a:r>
            <a:r>
              <a:rPr lang="en-US" dirty="0" err="1"/>
              <a:t>csoport</a:t>
            </a:r>
            <a:r>
              <a:rPr lang="en-US" dirty="0"/>
              <a:t>: </a:t>
            </a:r>
            <a:r>
              <a:rPr lang="en-US" dirty="0" err="1"/>
              <a:t>vakok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Magyar Elektronikus Könyvtár első weboldala, 1995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2"/>
          <a:stretch/>
        </p:blipFill>
        <p:spPr>
          <a:xfrm>
            <a:off x="1603512" y="1412738"/>
            <a:ext cx="6946267" cy="331960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5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A Magyar Elektronikus Könyvtár weboldala 2003-ban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1"/>
          <a:stretch/>
        </p:blipFill>
        <p:spPr>
          <a:xfrm>
            <a:off x="1696277" y="1305989"/>
            <a:ext cx="6029740" cy="3628092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7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VMEK weboldala, 2004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12" y="1064305"/>
            <a:ext cx="5883966" cy="400695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Vakok</a:t>
            </a:r>
            <a:r>
              <a:rPr lang="en-US" dirty="0" smtClean="0"/>
              <a:t> </a:t>
            </a:r>
            <a:r>
              <a:rPr lang="en-US" dirty="0" err="1" smtClean="0"/>
              <a:t>számítógéphasználata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Képernyőolvasó</a:t>
            </a:r>
            <a:r>
              <a:rPr lang="en-US" dirty="0" smtClean="0"/>
              <a:t> </a:t>
            </a:r>
            <a:r>
              <a:rPr lang="en-US" dirty="0" err="1" smtClean="0"/>
              <a:t>szoftverek</a:t>
            </a:r>
            <a:endParaRPr lang="en-US" dirty="0" smtClean="0"/>
          </a:p>
          <a:p>
            <a:pPr lvl="1"/>
            <a:r>
              <a:rPr lang="hu-HU" dirty="0"/>
              <a:t>JAWS  (Windows)</a:t>
            </a:r>
          </a:p>
          <a:p>
            <a:pPr lvl="1"/>
            <a:r>
              <a:rPr lang="hu-HU" dirty="0"/>
              <a:t>NVDA  (Windows)</a:t>
            </a:r>
          </a:p>
          <a:p>
            <a:pPr lvl="1"/>
            <a:r>
              <a:rPr lang="hu-HU" dirty="0" err="1"/>
              <a:t>VoiceOver</a:t>
            </a:r>
            <a:r>
              <a:rPr lang="hu-HU" dirty="0"/>
              <a:t>  (Macintosh)</a:t>
            </a:r>
          </a:p>
          <a:p>
            <a:pPr lvl="1"/>
            <a:r>
              <a:rPr lang="hu-HU" dirty="0"/>
              <a:t>okostelefonok saját felolvasóprogramjai</a:t>
            </a:r>
          </a:p>
          <a:p>
            <a:pPr lvl="1"/>
            <a:r>
              <a:rPr lang="hu-HU" dirty="0" smtClean="0"/>
              <a:t>...</a:t>
            </a:r>
          </a:p>
          <a:p>
            <a:r>
              <a:rPr lang="hu-HU" dirty="0"/>
              <a:t>Braille-kijelzős </a:t>
            </a:r>
            <a:r>
              <a:rPr lang="hu-HU" dirty="0" smtClean="0"/>
              <a:t>eszközök</a:t>
            </a:r>
            <a:endParaRPr lang="hu-HU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Ép felhasználó navigálása weboldalon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2" y="876556"/>
            <a:ext cx="4916557" cy="3866063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8</a:t>
            </a:fld>
            <a:endParaRPr lang="en-US"/>
          </a:p>
        </p:txBody>
      </p:sp>
      <p:sp>
        <p:nvSpPr>
          <p:cNvPr id="6" name="Lekerekített téglalap 5"/>
          <p:cNvSpPr/>
          <p:nvPr/>
        </p:nvSpPr>
        <p:spPr>
          <a:xfrm>
            <a:off x="1908313" y="876556"/>
            <a:ext cx="4717774" cy="965497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kerekített téglalap 6"/>
          <p:cNvSpPr/>
          <p:nvPr/>
        </p:nvSpPr>
        <p:spPr>
          <a:xfrm>
            <a:off x="1888437" y="1974574"/>
            <a:ext cx="4717774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kerekített téglalap 7"/>
          <p:cNvSpPr/>
          <p:nvPr/>
        </p:nvSpPr>
        <p:spPr>
          <a:xfrm>
            <a:off x="1881813" y="2913567"/>
            <a:ext cx="4717774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1875189" y="3609307"/>
            <a:ext cx="4717774" cy="1947820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7184954" y="1180445"/>
            <a:ext cx="1563757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fejléc</a:t>
            </a:r>
            <a:endParaRPr lang="hu-HU" sz="2400" dirty="0"/>
          </a:p>
        </p:txBody>
      </p:sp>
      <p:cxnSp>
        <p:nvCxnSpPr>
          <p:cNvPr id="12" name="Egyenes összekötő nyíllal 11"/>
          <p:cNvCxnSpPr>
            <a:stCxn id="10" idx="1"/>
          </p:cNvCxnSpPr>
          <p:nvPr/>
        </p:nvCxnSpPr>
        <p:spPr>
          <a:xfrm flipH="1" flipV="1">
            <a:off x="6639339" y="1411277"/>
            <a:ext cx="545615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7178330" y="1955690"/>
            <a:ext cx="1563757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menü</a:t>
            </a:r>
            <a:endParaRPr lang="hu-HU" sz="2400" dirty="0"/>
          </a:p>
        </p:txBody>
      </p:sp>
      <p:cxnSp>
        <p:nvCxnSpPr>
          <p:cNvPr id="15" name="Egyenes összekötő nyíllal 14"/>
          <p:cNvCxnSpPr>
            <a:stCxn id="14" idx="1"/>
          </p:cNvCxnSpPr>
          <p:nvPr/>
        </p:nvCxnSpPr>
        <p:spPr>
          <a:xfrm flipH="1" flipV="1">
            <a:off x="6632715" y="2186522"/>
            <a:ext cx="545615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7171706" y="2903211"/>
            <a:ext cx="1563757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keresés</a:t>
            </a:r>
            <a:endParaRPr lang="hu-HU" sz="2400" dirty="0"/>
          </a:p>
        </p:txBody>
      </p:sp>
      <p:cxnSp>
        <p:nvCxnSpPr>
          <p:cNvPr id="17" name="Egyenes összekötő nyíllal 16"/>
          <p:cNvCxnSpPr>
            <a:stCxn id="16" idx="1"/>
          </p:cNvCxnSpPr>
          <p:nvPr/>
        </p:nvCxnSpPr>
        <p:spPr>
          <a:xfrm flipH="1" flipV="1">
            <a:off x="6626091" y="3134043"/>
            <a:ext cx="545615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7165082" y="3930244"/>
            <a:ext cx="1563757" cy="83099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</a:t>
            </a:r>
            <a:r>
              <a:rPr lang="hu-HU" sz="2400" dirty="0" smtClean="0"/>
              <a:t>ő tartalom</a:t>
            </a:r>
            <a:endParaRPr lang="hu-HU" sz="2400" dirty="0"/>
          </a:p>
        </p:txBody>
      </p:sp>
      <p:cxnSp>
        <p:nvCxnSpPr>
          <p:cNvPr id="19" name="Egyenes összekötő nyíllal 18"/>
          <p:cNvCxnSpPr>
            <a:stCxn id="18" idx="1"/>
          </p:cNvCxnSpPr>
          <p:nvPr/>
        </p:nvCxnSpPr>
        <p:spPr>
          <a:xfrm flipH="1" flipV="1">
            <a:off x="6639339" y="4345742"/>
            <a:ext cx="525743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3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  <p:bldP spid="8" grpId="0" animBg="1"/>
      <p:bldP spid="9" grpId="0" animBg="1"/>
      <p:bldP spid="10" grpId="1" animBg="1"/>
      <p:bldP spid="14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Ép felhasználó navigálása weboldalon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70" y="896394"/>
            <a:ext cx="5411090" cy="383594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9</a:t>
            </a:fld>
            <a:endParaRPr lang="en-US"/>
          </a:p>
        </p:txBody>
      </p:sp>
      <p:sp>
        <p:nvSpPr>
          <p:cNvPr id="6" name="Lekerekített téglalap 5"/>
          <p:cNvSpPr/>
          <p:nvPr/>
        </p:nvSpPr>
        <p:spPr>
          <a:xfrm>
            <a:off x="2040839" y="896394"/>
            <a:ext cx="1497491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kerekített téglalap 6"/>
          <p:cNvSpPr/>
          <p:nvPr/>
        </p:nvSpPr>
        <p:spPr>
          <a:xfrm>
            <a:off x="2020963" y="1618639"/>
            <a:ext cx="1497491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kerekített téglalap 7"/>
          <p:cNvSpPr/>
          <p:nvPr/>
        </p:nvSpPr>
        <p:spPr>
          <a:xfrm>
            <a:off x="2027591" y="2632432"/>
            <a:ext cx="1497491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2034219" y="3738989"/>
            <a:ext cx="1497491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6656802" y="2583533"/>
            <a:ext cx="1563757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címsorok</a:t>
            </a:r>
            <a:endParaRPr lang="hu-HU" sz="2400" dirty="0"/>
          </a:p>
        </p:txBody>
      </p:sp>
      <p:cxnSp>
        <p:nvCxnSpPr>
          <p:cNvPr id="12" name="Egyenes összekötő nyíllal 11"/>
          <p:cNvCxnSpPr/>
          <p:nvPr/>
        </p:nvCxnSpPr>
        <p:spPr>
          <a:xfrm flipH="1" flipV="1">
            <a:off x="3604603" y="1160066"/>
            <a:ext cx="3052200" cy="16927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>
            <a:endCxn id="7" idx="3"/>
          </p:cNvCxnSpPr>
          <p:nvPr/>
        </p:nvCxnSpPr>
        <p:spPr>
          <a:xfrm flipH="1" flipV="1">
            <a:off x="3518454" y="1839050"/>
            <a:ext cx="3131720" cy="10202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H="1" flipV="1">
            <a:off x="3591348" y="2859302"/>
            <a:ext cx="3023598" cy="307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H="1">
            <a:off x="3604604" y="2890077"/>
            <a:ext cx="3058826" cy="10693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5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MTÜ - előadás PowerPoint sablon 2017 - színhelyes">
  <a:themeElements>
    <a:clrScheme name="MTA arculati színek">
      <a:dk1>
        <a:srgbClr val="424242"/>
      </a:dk1>
      <a:lt1>
        <a:srgbClr val="FFFFFF"/>
      </a:lt1>
      <a:dk2>
        <a:srgbClr val="004A81"/>
      </a:dk2>
      <a:lt2>
        <a:srgbClr val="FBFBFB"/>
      </a:lt2>
      <a:accent1>
        <a:srgbClr val="1F6FA4"/>
      </a:accent1>
      <a:accent2>
        <a:srgbClr val="8CADD1"/>
      </a:accent2>
      <a:accent3>
        <a:srgbClr val="D6E4F4"/>
      </a:accent3>
      <a:accent4>
        <a:srgbClr val="DE4448"/>
      </a:accent4>
      <a:accent5>
        <a:srgbClr val="FF6F74"/>
      </a:accent5>
      <a:accent6>
        <a:srgbClr val="4B8CBA"/>
      </a:accent6>
      <a:hlink>
        <a:srgbClr val="1E6FA4"/>
      </a:hlink>
      <a:folHlink>
        <a:srgbClr val="5B7F9C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Ü - előadás PowerPoint sablon 2017 - színhelyes" id="{C48792BF-EAA0-A645-813F-7E31C7D43F78}" vid="{A520D132-DE29-2845-90F6-133C8112FE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MTÜ - előadás PowerPoint sablon 2017 - színhelyes</Template>
  <TotalTime>6373</TotalTime>
  <Words>1551</Words>
  <Application>Microsoft Macintosh PowerPoint</Application>
  <PresentationFormat>Diavetítés a képernyőre (16:9 oldalarány)</PresentationFormat>
  <Paragraphs>119</Paragraphs>
  <Slides>23</Slides>
  <Notes>19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0" baseType="lpstr">
      <vt:lpstr>Arial</vt:lpstr>
      <vt:lpstr>Calibri</vt:lpstr>
      <vt:lpstr>Constantia</vt:lpstr>
      <vt:lpstr>Franklin Gothic Book</vt:lpstr>
      <vt:lpstr>Mangal</vt:lpstr>
      <vt:lpstr>Wingdings</vt:lpstr>
      <vt:lpstr>MTÜ - előadás PowerPoint sablon 2017 - színhelyes</vt:lpstr>
      <vt:lpstr>MEK hallgatva   A Magyar Elektronikus Könyvtár láthatatlan oldala</vt:lpstr>
      <vt:lpstr>Bevezető gondolatok</vt:lpstr>
      <vt:lpstr>A Magyar Elektronikus Könyvtár, 1994-</vt:lpstr>
      <vt:lpstr>A Magyar Elektronikus Könyvtár első weboldala, 1995</vt:lpstr>
      <vt:lpstr> A Magyar Elektronikus Könyvtár weboldala 2003-ban</vt:lpstr>
      <vt:lpstr>VMEK weboldala, 2004</vt:lpstr>
      <vt:lpstr>Vakok számítógéphasználata</vt:lpstr>
      <vt:lpstr>Ép felhasználó navigálása weboldalon</vt:lpstr>
      <vt:lpstr>Ép felhasználó navigálása weboldalon</vt:lpstr>
      <vt:lpstr>Hogyan navigál, aki csak hallgatni tudja a weboldalt?</vt:lpstr>
      <vt:lpstr>Vak felhasználó navigálása</vt:lpstr>
      <vt:lpstr>Vak felhasználó navigálása</vt:lpstr>
      <vt:lpstr>A következő videó bemutatja, amint egy vak felhasználó végigmegy a honlap címsorain.</vt:lpstr>
      <vt:lpstr>Navigálás a VMEK címsorai között</vt:lpstr>
      <vt:lpstr>A következő videó bemutatja, amint egy vak felhasználó egy külön ablakban kilistázza a honlap főbb tartalmi elemeit.</vt:lpstr>
      <vt:lpstr>PowerPoint bemutató</vt:lpstr>
      <vt:lpstr>A következő videó bemutatja, amint egy vak felhasználó a keresőűrlapot használja.</vt:lpstr>
      <vt:lpstr>PowerPoint bemutató</vt:lpstr>
      <vt:lpstr>A következő videó bemutatja, amint egy vak felhasználó a VMEK főoldaláról indulva megkeresi a “Lúdas Matyi” hangoskönyv változatát.</vt:lpstr>
      <vt:lpstr>PowerPoint bemutató</vt:lpstr>
      <vt:lpstr>Vak felhasználó navigálását befolyásoló tényezők</vt:lpstr>
      <vt:lpstr>Az új VMEK kialakításának tapasztalatairól</vt:lpstr>
      <vt:lpstr>PowerPoint bemutató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Rédey Soma</dc:creator>
  <cp:lastModifiedBy>Microsoft Office-felhasználó</cp:lastModifiedBy>
  <cp:revision>68</cp:revision>
  <dcterms:created xsi:type="dcterms:W3CDTF">2017-09-14T13:52:50Z</dcterms:created>
  <dcterms:modified xsi:type="dcterms:W3CDTF">2017-11-29T12:56:56Z</dcterms:modified>
</cp:coreProperties>
</file>